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</p:sldMasterIdLst>
  <p:notesMasterIdLst>
    <p:notesMasterId r:id="rId1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DejaVu Sans" charset="0"/>
        <a:cs typeface="DejaVu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19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17415" name="Text Box 6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fld id="{5AFF33EE-3FFF-4B32-ACFD-D3AFF9687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2543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35AAF8D-77D2-4F39-8D50-CA8B6C089805}" type="slidenum">
              <a:rPr lang="ru-RU" smtClean="0">
                <a:ea typeface="DejaVu Sans" charset="0"/>
              </a:rPr>
              <a:pPr/>
              <a:t>1</a:t>
            </a:fld>
            <a:endParaRPr lang="ru-RU" smtClean="0">
              <a:ea typeface="DejaVu Sans" charset="0"/>
            </a:endParaRPr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15D2CD4-E8A6-4C2F-94BB-58AE1BF25EA5}" type="slidenum">
              <a:rPr lang="ru-RU" smtClean="0">
                <a:ea typeface="DejaVu Sans" charset="0"/>
              </a:rPr>
              <a:pPr/>
              <a:t>2</a:t>
            </a:fld>
            <a:endParaRPr lang="ru-RU" smtClean="0">
              <a:ea typeface="DejaVu Sans" charset="0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0259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167D1AD-4119-45D4-A1C9-E60317185D34}" type="slidenum">
              <a:rPr lang="ru-RU" smtClean="0">
                <a:ea typeface="DejaVu Sans" charset="0"/>
              </a:rPr>
              <a:pPr/>
              <a:t>3</a:t>
            </a:fld>
            <a:endParaRPr lang="ru-RU" smtClean="0">
              <a:ea typeface="DejaVu Sans" charset="0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0259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DF66C13-D227-4D11-9345-64151E3E4DDA}" type="slidenum">
              <a:rPr lang="ru-RU" smtClean="0">
                <a:ea typeface="DejaVu Sans" charset="0"/>
              </a:rPr>
              <a:pPr/>
              <a:t>4</a:t>
            </a:fld>
            <a:endParaRPr lang="ru-RU" smtClean="0">
              <a:ea typeface="DejaVu Sans" charset="0"/>
            </a:endParaRPr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0259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7412095-41DE-43ED-B22E-A202AFF0A000}" type="slidenum">
              <a:rPr lang="ru-RU" smtClean="0">
                <a:ea typeface="DejaVu Sans" charset="0"/>
              </a:rPr>
              <a:pPr/>
              <a:t>5</a:t>
            </a:fld>
            <a:endParaRPr lang="ru-RU" smtClean="0">
              <a:ea typeface="DejaVu Sans" charset="0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0259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54ABB00-25B7-4976-A31A-0715051AC514}" type="slidenum">
              <a:rPr lang="ru-RU" smtClean="0">
                <a:ea typeface="DejaVu Sans" charset="0"/>
              </a:rPr>
              <a:pPr/>
              <a:t>6</a:t>
            </a:fld>
            <a:endParaRPr lang="ru-RU" smtClean="0">
              <a:ea typeface="DejaVu Sans" charset="0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0259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4695A3E-7C66-4FF9-AF34-D42571A4B0C8}" type="slidenum">
              <a:rPr lang="ru-RU" smtClean="0">
                <a:ea typeface="DejaVu Sans" charset="0"/>
              </a:rPr>
              <a:pPr/>
              <a:t>7</a:t>
            </a:fld>
            <a:endParaRPr lang="ru-RU" smtClean="0">
              <a:ea typeface="DejaVu Sans" charset="0"/>
            </a:endParaRPr>
          </a:p>
        </p:txBody>
      </p:sp>
      <p:sp>
        <p:nvSpPr>
          <p:cNvPr id="245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45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0259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AA4E208-18C8-40E1-9874-BA1B280639BE}" type="slidenum">
              <a:rPr lang="ru-RU" smtClean="0">
                <a:ea typeface="DejaVu Sans" charset="0"/>
              </a:rPr>
              <a:pPr/>
              <a:t>8</a:t>
            </a:fld>
            <a:endParaRPr lang="ru-RU" smtClean="0">
              <a:ea typeface="DejaVu Sans" charset="0"/>
            </a:endParaRPr>
          </a:p>
        </p:txBody>
      </p:sp>
      <p:sp>
        <p:nvSpPr>
          <p:cNvPr id="256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0259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72DFACB-9A71-47CB-9014-3D62DF14BBAC}" type="slidenum">
              <a:rPr lang="ru-RU" smtClean="0">
                <a:ea typeface="DejaVu Sans" charset="0"/>
              </a:rPr>
              <a:pPr/>
              <a:t>9</a:t>
            </a:fld>
            <a:endParaRPr lang="ru-RU" smtClean="0">
              <a:ea typeface="DejaVu Sans" charset="0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0259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E6655-2FC1-48DC-BCF8-A4D8AA338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45170-DDCD-49C5-B300-EA4DBD9AF9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5313" cy="6197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6197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54C10-3665-4C7F-B44E-18DE81302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6013" cy="11414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1E87E-3E1D-4C87-BDD5-BD3E0CE78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3969F-079C-49F2-A02E-3E9B50411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FE748-632D-4AA7-8D3E-DB40186D2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58F4D-597D-4E13-BE30-C217EB8BC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0FC0B-B4E0-488C-9811-55E911AA7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9711E-B163-42A8-ACF2-6AF452E9A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04820-073E-46BF-AF84-D145E518B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C1AB4-CC61-405F-8395-5EAB239CF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A85B2-DD6C-4ECE-9764-364F33D15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9A5BE-EBED-4830-9FA5-6A029304E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5A4F8-B147-48F5-A06A-9BFE57361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D1673-674D-4007-B30F-CAA0A21D0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5313" cy="6197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6197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B7FE5-A05E-4E4A-A565-50785B2EA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6013" cy="11414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3FFF7-4771-40B7-97E3-5133FFC8A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B301F-B765-4218-A8B2-22555C4C6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D49CD-F984-4CD5-BB29-87C0D7B54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F9D8B-A52B-46AD-9574-B0283E30D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84398-B947-40B5-8E67-1DB9EDBC5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3FCAB-6F6E-4110-8313-4DDB9DC761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BF6C9-B795-4ABB-9675-C660D0099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13716-4E15-40DE-9B72-1EADE53B16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BCEDF-EDB4-42A8-966D-0084AA497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F13A8-5FE6-43E4-B82B-ADABF2A6E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9D4CA-5BDC-4C8E-A339-D7CFC9037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D8C95-F394-4A47-98E4-9D14652C7D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5313" cy="6197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6197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554A8-7977-4AAC-8715-BCA7A01DD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B6C8A-D1A6-4013-A9BF-438484594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6C87C-369A-47AE-A553-D258C060C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28783-0E96-4964-ADE5-AC625A9BC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17E10-EAEF-405C-A7BB-C8B5B5160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783E7-7FE1-4D4B-B152-88554F69A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D782-1A80-4CB3-B9CD-38337326B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931B9-8111-485C-9ADC-489191AA1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D2E25-04CE-40BC-A105-3449A4198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0A08D-C607-487A-A356-76FD1A181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AE782-80E9-4C39-B086-CF4152990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BDAE1-737D-4755-BA6E-03497B0E4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5313" cy="6197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6197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D6C2C-7846-443D-8E9F-7052E70DDD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11F0D-4DFC-4905-A4BA-B4CF37A8E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C45C1-1011-420C-A146-C28D68A4A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03CA8-1D5F-4181-8579-4A6895450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E08BC-37A7-456F-BF1B-2AE250E1DF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F0981-0EF5-4B7D-8B43-DA2C3DBF7D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2B413-4FD8-4030-8F78-A956CE4B3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76D7E-9C53-4855-B733-3BAEC9BDA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F4F79-5F18-44C7-BA71-DE22433C3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2AF71-775C-4D86-8F46-BEE2C38A74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7A5B7-AD86-49AE-BB2F-C63064B2B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03473-3397-405D-B225-6DEB10506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5313" cy="6197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6197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30066-970E-4CE2-8C41-B701E1AD4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0358C-FD2E-4F50-BB3A-CE50CA760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6BB7D-60F5-45E9-9AA9-65E4C0707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0BD54-6ABE-4A20-A8A6-08BE54F51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161BC-E22F-49C6-9E7C-5067C30949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9D1E6-7CE8-4165-A869-9513F3DC6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CF3AE-D5BF-4E93-A85A-3EE3E93A6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516B3-E875-4265-B830-2F743AF53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5FAB6-4F3F-405C-9A9E-4B864706B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09FF1-4ADD-4CB8-A5BB-0490BED5F7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ECA9A-6317-4688-9515-C54E3C6326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0DF06-2282-488A-93F1-08872EE2A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5313" cy="6197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6197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A7847-64FE-4BE2-98ED-989D1C5686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405BF-5680-49EF-ADD2-61C0140B4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8CFD5-8AB2-4673-8A97-A3825C139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2CBF4-77AC-4F11-83A2-081FFA7058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74A6B-CB6A-464E-A74C-42794BCC5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6013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5613" y="1600200"/>
            <a:ext cx="3657600" cy="4872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0ADEB-EB35-47CD-A306-BF1E4BE709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4F8A1-42D1-4591-9B48-CABF5CA8D8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3C187-3FB8-4323-93BC-E4CD816C5B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09F30-C49C-4863-8CA3-54EF81044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0E292-7014-4221-BD9F-443FE6BAF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DD4B1-4727-48C3-B9BF-C739F4E66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CD456-1A9D-4506-B5F7-93B0294A1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5313" cy="6197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6197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08460-8F8D-437E-AB6C-DE79301D6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08D4A-D91D-49AE-ADDF-9BBDE0AD8B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89EDA-6F2A-4FAE-A49B-9B1F2B72A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6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 rot="5400000">
            <a:off x="7590632" y="1081881"/>
            <a:ext cx="2011362" cy="384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 rot="5400000">
            <a:off x="6991350" y="3735388"/>
            <a:ext cx="32004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1" name="Line 6"/>
          <p:cNvSpPr>
            <a:spLocks noChangeShapeType="1"/>
          </p:cNvSpPr>
          <p:nvPr/>
        </p:nvSpPr>
        <p:spPr bwMode="auto">
          <a:xfrm>
            <a:off x="76200" y="0"/>
            <a:ext cx="1588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2" name="Line 7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1908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3" name="Rectangle 8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EC3AE">
              <a:alpha val="87057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4" name="Line 9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5" name="Oval 10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8129588" y="5734050"/>
            <a:ext cx="608012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fld id="{81E28694-BD99-4F95-9F06-05587930B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+mj-lt"/>
          <a:ea typeface="DejaVu Sans" charset="0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DejaVu Sans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DejaVu Sans" charset="0"/>
          <a:cs typeface="+mn-cs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1" name="Line 2"/>
          <p:cNvSpPr>
            <a:spLocks noChangeShapeType="1"/>
          </p:cNvSpPr>
          <p:nvPr/>
        </p:nvSpPr>
        <p:spPr bwMode="auto">
          <a:xfrm>
            <a:off x="76200" y="0"/>
            <a:ext cx="1588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2" name="Line 3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1908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EC3AE">
              <a:alpha val="87057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Line 5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5" name="Oval 6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Rectangle 7"/>
          <p:cNvSpPr>
            <a:spLocks noChangeArrowheads="1"/>
          </p:cNvSpPr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rgbClr val="FEC3AE">
              <a:alpha val="54117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Rectangle 8"/>
          <p:cNvSpPr>
            <a:spLocks noChangeArrowheads="1"/>
          </p:cNvSpPr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rgbClr val="FFD9CE">
              <a:alpha val="3607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8" name="Rectangle 9"/>
          <p:cNvSpPr>
            <a:spLocks noChangeArrowheads="1"/>
          </p:cNvSpPr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rgbClr val="FFD9CE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Rectangle 10"/>
          <p:cNvSpPr>
            <a:spLocks noChangeArrowheads="1"/>
          </p:cNvSpPr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rgbClr val="FFEDE8">
              <a:alpha val="7097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Line 11"/>
          <p:cNvSpPr>
            <a:spLocks noChangeShapeType="1"/>
          </p:cNvSpPr>
          <p:nvPr/>
        </p:nvSpPr>
        <p:spPr bwMode="auto">
          <a:xfrm>
            <a:off x="106363" y="0"/>
            <a:ext cx="1587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1" name="Line 12"/>
          <p:cNvSpPr>
            <a:spLocks noChangeShapeType="1"/>
          </p:cNvSpPr>
          <p:nvPr/>
        </p:nvSpPr>
        <p:spPr bwMode="auto">
          <a:xfrm>
            <a:off x="914400" y="0"/>
            <a:ext cx="1588" cy="6858000"/>
          </a:xfrm>
          <a:prstGeom prst="line">
            <a:avLst/>
          </a:prstGeom>
          <a:noFill/>
          <a:ln w="57240">
            <a:solidFill>
              <a:srgbClr val="FFEDE8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2" name="Line 13"/>
          <p:cNvSpPr>
            <a:spLocks noChangeShapeType="1"/>
          </p:cNvSpPr>
          <p:nvPr/>
        </p:nvSpPr>
        <p:spPr bwMode="auto">
          <a:xfrm>
            <a:off x="854075" y="0"/>
            <a:ext cx="1588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3" name="Line 14"/>
          <p:cNvSpPr>
            <a:spLocks noChangeShapeType="1"/>
          </p:cNvSpPr>
          <p:nvPr/>
        </p:nvSpPr>
        <p:spPr bwMode="auto">
          <a:xfrm>
            <a:off x="1727200" y="0"/>
            <a:ext cx="1588" cy="6858000"/>
          </a:xfrm>
          <a:prstGeom prst="line">
            <a:avLst/>
          </a:prstGeom>
          <a:noFill/>
          <a:ln w="2844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4" name="Line 15"/>
          <p:cNvSpPr>
            <a:spLocks noChangeShapeType="1"/>
          </p:cNvSpPr>
          <p:nvPr/>
        </p:nvSpPr>
        <p:spPr bwMode="auto">
          <a:xfrm>
            <a:off x="1066800" y="0"/>
            <a:ext cx="1588" cy="6858000"/>
          </a:xfrm>
          <a:prstGeom prst="line">
            <a:avLst/>
          </a:prstGeom>
          <a:noFill/>
          <a:ln w="93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5" name="Line 16"/>
          <p:cNvSpPr>
            <a:spLocks noChangeShapeType="1"/>
          </p:cNvSpPr>
          <p:nvPr/>
        </p:nvSpPr>
        <p:spPr bwMode="auto">
          <a:xfrm>
            <a:off x="9113838" y="0"/>
            <a:ext cx="1587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6" name="Rectangle 17"/>
          <p:cNvSpPr>
            <a:spLocks noChangeArrowheads="1"/>
          </p:cNvSpPr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rgbClr val="FEC3AE">
              <a:alpha val="50980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7" name="Oval 18"/>
          <p:cNvSpPr>
            <a:spLocks noChangeArrowheads="1"/>
          </p:cNvSpPr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8" name="Oval 19"/>
          <p:cNvSpPr>
            <a:spLocks noChangeArrowheads="1"/>
          </p:cNvSpPr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9" name="Oval 20"/>
          <p:cNvSpPr>
            <a:spLocks noChangeArrowheads="1"/>
          </p:cNvSpPr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0" name="Oval 21"/>
          <p:cNvSpPr>
            <a:spLocks noChangeArrowheads="1"/>
          </p:cNvSpPr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1" name="Oval 22"/>
          <p:cNvSpPr>
            <a:spLocks noChangeArrowheads="1"/>
          </p:cNvSpPr>
          <p:nvPr/>
        </p:nvSpPr>
        <p:spPr bwMode="auto">
          <a:xfrm>
            <a:off x="1905000" y="4495800"/>
            <a:ext cx="365125" cy="36512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2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6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73" name="Rectangle 2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74" name="Text Box 25"/>
          <p:cNvSpPr txBox="1">
            <a:spLocks noChangeArrowheads="1"/>
          </p:cNvSpPr>
          <p:nvPr/>
        </p:nvSpPr>
        <p:spPr bwMode="auto">
          <a:xfrm rot="5400000">
            <a:off x="7766050" y="1174750"/>
            <a:ext cx="22860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5" name="Text Box 26"/>
          <p:cNvSpPr txBox="1">
            <a:spLocks noChangeArrowheads="1"/>
          </p:cNvSpPr>
          <p:nvPr/>
        </p:nvSpPr>
        <p:spPr bwMode="auto">
          <a:xfrm rot="5400000">
            <a:off x="7078663" y="4181475"/>
            <a:ext cx="3657600" cy="384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Rectangle 27"/>
          <p:cNvSpPr>
            <a:spLocks noGrp="1" noChangeArrowheads="1"/>
          </p:cNvSpPr>
          <p:nvPr>
            <p:ph type="sldNum"/>
          </p:nvPr>
        </p:nvSpPr>
        <p:spPr bwMode="auto">
          <a:xfrm>
            <a:off x="1325563" y="4929188"/>
            <a:ext cx="608012" cy="515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400" b="1">
                <a:solidFill>
                  <a:srgbClr val="FFFFFF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fld id="{9C69D423-7358-402A-B47F-85D6D34F4E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+mj-lt"/>
          <a:ea typeface="DejaVu Sans" charset="0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DejaVu Sans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DejaVu Sans" charset="0"/>
          <a:cs typeface="+mn-cs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5" name="Line 2"/>
          <p:cNvSpPr>
            <a:spLocks noChangeShapeType="1"/>
          </p:cNvSpPr>
          <p:nvPr/>
        </p:nvSpPr>
        <p:spPr bwMode="auto">
          <a:xfrm>
            <a:off x="76200" y="0"/>
            <a:ext cx="1588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6" name="Line 3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1908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EC3AE">
              <a:alpha val="87057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Line 5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9" name="Oval 6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6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81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082" name="Text Box 9"/>
          <p:cNvSpPr txBox="1">
            <a:spLocks noChangeArrowheads="1"/>
          </p:cNvSpPr>
          <p:nvPr/>
        </p:nvSpPr>
        <p:spPr bwMode="auto">
          <a:xfrm rot="5400000">
            <a:off x="7590632" y="1081881"/>
            <a:ext cx="2011362" cy="384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8129588" y="5734050"/>
            <a:ext cx="608012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400" b="1">
                <a:solidFill>
                  <a:srgbClr val="FFFFFF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fld id="{BC64E9B8-CF89-4FBB-81FB-33278FB99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084" name="Text Box 11"/>
          <p:cNvSpPr txBox="1">
            <a:spLocks noChangeArrowheads="1"/>
          </p:cNvSpPr>
          <p:nvPr/>
        </p:nvSpPr>
        <p:spPr bwMode="auto">
          <a:xfrm rot="5400000">
            <a:off x="6991351" y="3736975"/>
            <a:ext cx="32004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+mj-lt"/>
          <a:ea typeface="DejaVu Sans" charset="0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DejaVu Sans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DejaVu Sans" charset="0"/>
          <a:cs typeface="+mn-cs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9" name="Line 2"/>
          <p:cNvSpPr>
            <a:spLocks noChangeShapeType="1"/>
          </p:cNvSpPr>
          <p:nvPr/>
        </p:nvSpPr>
        <p:spPr bwMode="auto">
          <a:xfrm>
            <a:off x="76200" y="0"/>
            <a:ext cx="1588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0" name="Line 3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1908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EC3AE">
              <a:alpha val="87057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Line 5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Oval 6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rgbClr val="FEC3AE">
              <a:alpha val="54117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Rectangle 8"/>
          <p:cNvSpPr>
            <a:spLocks noChangeArrowheads="1"/>
          </p:cNvSpPr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rgbClr val="FFD9CE">
              <a:alpha val="3607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Rectangle 9"/>
          <p:cNvSpPr>
            <a:spLocks noChangeArrowheads="1"/>
          </p:cNvSpPr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rgbClr val="FFD9CE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Rectangle 10"/>
          <p:cNvSpPr>
            <a:spLocks noChangeArrowheads="1"/>
          </p:cNvSpPr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rgbClr val="FFEDE8">
              <a:alpha val="7097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8" name="Line 11"/>
          <p:cNvSpPr>
            <a:spLocks noChangeShapeType="1"/>
          </p:cNvSpPr>
          <p:nvPr/>
        </p:nvSpPr>
        <p:spPr bwMode="auto">
          <a:xfrm>
            <a:off x="106363" y="0"/>
            <a:ext cx="1587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9" name="Line 12"/>
          <p:cNvSpPr>
            <a:spLocks noChangeShapeType="1"/>
          </p:cNvSpPr>
          <p:nvPr/>
        </p:nvSpPr>
        <p:spPr bwMode="auto">
          <a:xfrm>
            <a:off x="914400" y="0"/>
            <a:ext cx="1588" cy="6858000"/>
          </a:xfrm>
          <a:prstGeom prst="line">
            <a:avLst/>
          </a:prstGeom>
          <a:noFill/>
          <a:ln w="57240">
            <a:solidFill>
              <a:srgbClr val="FFEDE8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0" name="Line 13"/>
          <p:cNvSpPr>
            <a:spLocks noChangeShapeType="1"/>
          </p:cNvSpPr>
          <p:nvPr/>
        </p:nvSpPr>
        <p:spPr bwMode="auto">
          <a:xfrm>
            <a:off x="854075" y="0"/>
            <a:ext cx="1588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1" name="Line 14"/>
          <p:cNvSpPr>
            <a:spLocks noChangeShapeType="1"/>
          </p:cNvSpPr>
          <p:nvPr/>
        </p:nvSpPr>
        <p:spPr bwMode="auto">
          <a:xfrm>
            <a:off x="1727200" y="0"/>
            <a:ext cx="1588" cy="6858000"/>
          </a:xfrm>
          <a:prstGeom prst="line">
            <a:avLst/>
          </a:prstGeom>
          <a:noFill/>
          <a:ln w="2844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2" name="Line 15"/>
          <p:cNvSpPr>
            <a:spLocks noChangeShapeType="1"/>
          </p:cNvSpPr>
          <p:nvPr/>
        </p:nvSpPr>
        <p:spPr bwMode="auto">
          <a:xfrm>
            <a:off x="1066800" y="0"/>
            <a:ext cx="1588" cy="6858000"/>
          </a:xfrm>
          <a:prstGeom prst="line">
            <a:avLst/>
          </a:prstGeom>
          <a:noFill/>
          <a:ln w="93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3" name="Rectangle 16"/>
          <p:cNvSpPr>
            <a:spLocks noChangeArrowheads="1"/>
          </p:cNvSpPr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rgbClr val="FEC3AE">
              <a:alpha val="50980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14" name="Oval 17"/>
          <p:cNvSpPr>
            <a:spLocks noChangeArrowheads="1"/>
          </p:cNvSpPr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15" name="Oval 18"/>
          <p:cNvSpPr>
            <a:spLocks noChangeArrowheads="1"/>
          </p:cNvSpPr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16" name="Oval 19"/>
          <p:cNvSpPr>
            <a:spLocks noChangeArrowheads="1"/>
          </p:cNvSpPr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17" name="Oval 20"/>
          <p:cNvSpPr>
            <a:spLocks noChangeArrowheads="1"/>
          </p:cNvSpPr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18" name="Oval 21"/>
          <p:cNvSpPr>
            <a:spLocks noChangeArrowheads="1"/>
          </p:cNvSpPr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19" name="Line 22"/>
          <p:cNvSpPr>
            <a:spLocks noChangeShapeType="1"/>
          </p:cNvSpPr>
          <p:nvPr/>
        </p:nvSpPr>
        <p:spPr bwMode="auto">
          <a:xfrm>
            <a:off x="9097963" y="0"/>
            <a:ext cx="1587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20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6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4121" name="Rectangle 2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4122" name="Text Box 25"/>
          <p:cNvSpPr txBox="1">
            <a:spLocks noChangeArrowheads="1"/>
          </p:cNvSpPr>
          <p:nvPr/>
        </p:nvSpPr>
        <p:spPr bwMode="auto">
          <a:xfrm rot="5400000">
            <a:off x="7764463" y="1169988"/>
            <a:ext cx="22860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23" name="Text Box 26"/>
          <p:cNvSpPr txBox="1">
            <a:spLocks noChangeArrowheads="1"/>
          </p:cNvSpPr>
          <p:nvPr/>
        </p:nvSpPr>
        <p:spPr bwMode="auto">
          <a:xfrm rot="5400000">
            <a:off x="7078663" y="4178300"/>
            <a:ext cx="3657600" cy="384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Rectangle 27"/>
          <p:cNvSpPr>
            <a:spLocks noGrp="1" noChangeArrowheads="1"/>
          </p:cNvSpPr>
          <p:nvPr>
            <p:ph type="sldNum"/>
          </p:nvPr>
        </p:nvSpPr>
        <p:spPr bwMode="auto">
          <a:xfrm>
            <a:off x="1339850" y="4929188"/>
            <a:ext cx="608013" cy="515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400" b="1">
                <a:solidFill>
                  <a:srgbClr val="FFFFFF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fld id="{ECCD46F6-F52C-4D73-8A12-E434B1343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+mj-lt"/>
          <a:ea typeface="DejaVu Sans" charset="0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Century Schoolbook" pitchFamily="16" charset="0"/>
          <a:ea typeface="DejaVu Sans" charset="0"/>
          <a:cs typeface="DejaVu San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Century Schoolbook" pitchFamily="16" charset="0"/>
          <a:ea typeface="DejaVu Sans" charset="0"/>
          <a:cs typeface="DejaVu San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Century Schoolbook" pitchFamily="16" charset="0"/>
          <a:ea typeface="DejaVu Sans" charset="0"/>
          <a:cs typeface="DejaVu San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Century Schoolbook" pitchFamily="16" charset="0"/>
          <a:ea typeface="DejaVu Sans" charset="0"/>
          <a:cs typeface="DejaVu Sans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Century Schoolbook" pitchFamily="16" charset="0"/>
          <a:cs typeface="DejaVu Sans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Century Schoolbook" pitchFamily="16" charset="0"/>
          <a:cs typeface="DejaVu Sans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Century Schoolbook" pitchFamily="16" charset="0"/>
          <a:cs typeface="DejaVu Sans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39D"/>
          </a:solidFill>
          <a:latin typeface="Century Schoolbook" pitchFamily="16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ea typeface="DejaVu Sans" charset="0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FFFFFF"/>
          </a:solidFill>
          <a:latin typeface="+mn-lt"/>
          <a:ea typeface="DejaVu Sans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ea typeface="DejaVu Sans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DejaVu Sans" charset="0"/>
          <a:cs typeface="+mn-cs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FFFFFF"/>
          </a:solidFill>
          <a:latin typeface="+mn-lt"/>
          <a:ea typeface="DejaVu Sans" charset="0"/>
          <a:cs typeface="+mn-cs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FFFFFF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FFFFFF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FFFFFF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3" name="Line 2"/>
          <p:cNvSpPr>
            <a:spLocks noChangeShapeType="1"/>
          </p:cNvSpPr>
          <p:nvPr/>
        </p:nvSpPr>
        <p:spPr bwMode="auto">
          <a:xfrm>
            <a:off x="76200" y="0"/>
            <a:ext cx="1588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4" name="Line 3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1908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EC3AE">
              <a:alpha val="87057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Line 5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7" name="Oval 6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6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512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5130" name="Text Box 9"/>
          <p:cNvSpPr txBox="1">
            <a:spLocks noChangeArrowheads="1"/>
          </p:cNvSpPr>
          <p:nvPr/>
        </p:nvSpPr>
        <p:spPr bwMode="auto">
          <a:xfrm rot="5400000">
            <a:off x="7590632" y="1081881"/>
            <a:ext cx="2011362" cy="384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8129588" y="5734050"/>
            <a:ext cx="608012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400" b="1">
                <a:solidFill>
                  <a:srgbClr val="FFFFFF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fld id="{C3A47EBC-4595-42A5-816E-F8D62D151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132" name="Text Box 11"/>
          <p:cNvSpPr txBox="1">
            <a:spLocks noChangeArrowheads="1"/>
          </p:cNvSpPr>
          <p:nvPr/>
        </p:nvSpPr>
        <p:spPr bwMode="auto">
          <a:xfrm rot="5400000">
            <a:off x="6991351" y="3736975"/>
            <a:ext cx="32004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+mj-lt"/>
          <a:ea typeface="DejaVu Sans" charset="0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DejaVu Sans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DejaVu Sans" charset="0"/>
          <a:cs typeface="+mn-cs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7" name="Line 2"/>
          <p:cNvSpPr>
            <a:spLocks noChangeShapeType="1"/>
          </p:cNvSpPr>
          <p:nvPr/>
        </p:nvSpPr>
        <p:spPr bwMode="auto">
          <a:xfrm>
            <a:off x="76200" y="0"/>
            <a:ext cx="1588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8" name="Line 3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1908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EC3AE">
              <a:alpha val="87057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Line 5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1" name="Oval 6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Line 7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3" name="Line 8"/>
          <p:cNvSpPr>
            <a:spLocks noChangeShapeType="1"/>
          </p:cNvSpPr>
          <p:nvPr/>
        </p:nvSpPr>
        <p:spPr bwMode="auto">
          <a:xfrm>
            <a:off x="62484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4" name="Line 9"/>
          <p:cNvSpPr>
            <a:spLocks noChangeShapeType="1"/>
          </p:cNvSpPr>
          <p:nvPr/>
        </p:nvSpPr>
        <p:spPr bwMode="auto">
          <a:xfrm>
            <a:off x="6192838" y="0"/>
            <a:ext cx="1587" cy="6858000"/>
          </a:xfrm>
          <a:prstGeom prst="line">
            <a:avLst/>
          </a:prstGeom>
          <a:noFill/>
          <a:ln w="1260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5" name="Line 10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1908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6" name="Rectangle 11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EC3AE">
              <a:alpha val="87057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7" name="Line 12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8" name="Oval 13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6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616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6161" name="Text Box 16"/>
          <p:cNvSpPr txBox="1">
            <a:spLocks noChangeArrowheads="1"/>
          </p:cNvSpPr>
          <p:nvPr/>
        </p:nvSpPr>
        <p:spPr bwMode="auto">
          <a:xfrm rot="5400000">
            <a:off x="7590632" y="1081881"/>
            <a:ext cx="2011362" cy="384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Rectangle 17"/>
          <p:cNvSpPr>
            <a:spLocks noGrp="1" noChangeArrowheads="1"/>
          </p:cNvSpPr>
          <p:nvPr>
            <p:ph type="sldNum"/>
          </p:nvPr>
        </p:nvSpPr>
        <p:spPr bwMode="auto">
          <a:xfrm>
            <a:off x="8129588" y="5734050"/>
            <a:ext cx="608012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400" b="1">
                <a:solidFill>
                  <a:srgbClr val="FFFFFF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fld id="{CBBC172A-6E54-450D-8EAF-6F86E83A5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163" name="Text Box 18"/>
          <p:cNvSpPr txBox="1">
            <a:spLocks noChangeArrowheads="1"/>
          </p:cNvSpPr>
          <p:nvPr/>
        </p:nvSpPr>
        <p:spPr bwMode="auto">
          <a:xfrm rot="5400000">
            <a:off x="6991351" y="3736975"/>
            <a:ext cx="32004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+mj-lt"/>
          <a:ea typeface="DejaVu Sans" charset="0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DejaVu Sans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DejaVu Sans" charset="0"/>
          <a:cs typeface="+mn-cs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1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1" name="Line 2"/>
          <p:cNvSpPr>
            <a:spLocks noChangeShapeType="1"/>
          </p:cNvSpPr>
          <p:nvPr/>
        </p:nvSpPr>
        <p:spPr bwMode="auto">
          <a:xfrm>
            <a:off x="76200" y="0"/>
            <a:ext cx="1588" cy="6858000"/>
          </a:xfrm>
          <a:prstGeom prst="line">
            <a:avLst/>
          </a:prstGeom>
          <a:noFill/>
          <a:ln w="5724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2" name="Line 3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1908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EC3AE">
              <a:alpha val="87057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Line 5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5" name="Oval 6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>
            <a:off x="87630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7" name="Oval 8"/>
          <p:cNvSpPr>
            <a:spLocks noChangeArrowheads="1"/>
          </p:cNvSpPr>
          <p:nvPr/>
        </p:nvSpPr>
        <p:spPr bwMode="auto">
          <a:xfrm>
            <a:off x="8156575" y="5715000"/>
            <a:ext cx="549275" cy="549275"/>
          </a:xfrm>
          <a:prstGeom prst="ellipse">
            <a:avLst/>
          </a:prstGeom>
          <a:solidFill>
            <a:srgbClr val="FE8637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8" name="Line 9"/>
          <p:cNvSpPr>
            <a:spLocks noChangeShapeType="1"/>
          </p:cNvSpPr>
          <p:nvPr/>
        </p:nvSpPr>
        <p:spPr bwMode="auto">
          <a:xfrm>
            <a:off x="8991600" y="0"/>
            <a:ext cx="1588" cy="6858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" name="Rectangle 10"/>
          <p:cNvSpPr>
            <a:spLocks noChangeArrowheads="1"/>
          </p:cNvSpPr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rgbClr val="FEC3A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Line 11"/>
          <p:cNvSpPr>
            <a:spLocks noChangeShapeType="1"/>
          </p:cNvSpPr>
          <p:nvPr/>
        </p:nvSpPr>
        <p:spPr bwMode="auto">
          <a:xfrm>
            <a:off x="8915400" y="0"/>
            <a:ext cx="1588" cy="6858000"/>
          </a:xfrm>
          <a:prstGeom prst="line">
            <a:avLst/>
          </a:prstGeom>
          <a:noFill/>
          <a:ln w="936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1" name="Line 12"/>
          <p:cNvSpPr>
            <a:spLocks noChangeShapeType="1"/>
          </p:cNvSpPr>
          <p:nvPr/>
        </p:nvSpPr>
        <p:spPr bwMode="auto">
          <a:xfrm>
            <a:off x="6248400" y="0"/>
            <a:ext cx="1588" cy="6858000"/>
          </a:xfrm>
          <a:prstGeom prst="line">
            <a:avLst/>
          </a:prstGeom>
          <a:noFill/>
          <a:ln w="38160">
            <a:solidFill>
              <a:srgbClr val="FEC3AE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2" name="Line 13"/>
          <p:cNvSpPr>
            <a:spLocks noChangeShapeType="1"/>
          </p:cNvSpPr>
          <p:nvPr/>
        </p:nvSpPr>
        <p:spPr bwMode="auto">
          <a:xfrm>
            <a:off x="6192838" y="0"/>
            <a:ext cx="1587" cy="6858000"/>
          </a:xfrm>
          <a:prstGeom prst="line">
            <a:avLst/>
          </a:prstGeom>
          <a:noFill/>
          <a:ln w="12600">
            <a:solidFill>
              <a:srgbClr val="FE863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466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718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66013" cy="4872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7185" name="Text Box 16"/>
          <p:cNvSpPr txBox="1">
            <a:spLocks noChangeArrowheads="1"/>
          </p:cNvSpPr>
          <p:nvPr/>
        </p:nvSpPr>
        <p:spPr bwMode="auto">
          <a:xfrm rot="5400000">
            <a:off x="7590632" y="1081881"/>
            <a:ext cx="2011362" cy="384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Rectangle 17"/>
          <p:cNvSpPr>
            <a:spLocks noGrp="1" noChangeArrowheads="1"/>
          </p:cNvSpPr>
          <p:nvPr>
            <p:ph type="sldNum"/>
          </p:nvPr>
        </p:nvSpPr>
        <p:spPr bwMode="auto">
          <a:xfrm>
            <a:off x="8129588" y="5734050"/>
            <a:ext cx="608012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1400" b="1">
                <a:solidFill>
                  <a:srgbClr val="FFFFFF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fld id="{9DE89D05-89D5-4D34-84F4-BEBFD934C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187" name="Text Box 18"/>
          <p:cNvSpPr txBox="1">
            <a:spLocks noChangeArrowheads="1"/>
          </p:cNvSpPr>
          <p:nvPr/>
        </p:nvSpPr>
        <p:spPr bwMode="auto">
          <a:xfrm rot="5400000">
            <a:off x="6991351" y="3736975"/>
            <a:ext cx="32004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+mj-lt"/>
          <a:ea typeface="DejaVu Sans" charset="0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ea typeface="DejaVu Sans" charset="0"/>
          <a:cs typeface="DejaVu Sans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575F6D"/>
          </a:solidFill>
          <a:latin typeface="Century Schoolbook" pitchFamily="16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1pPr>
      <a:lvl2pPr marL="742950" indent="-285750" algn="l" defTabSz="449263" rtl="0" eaLnBrk="0" fontAlgn="base" hangingPunct="0">
        <a:spcBef>
          <a:spcPts val="5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100">
          <a:solidFill>
            <a:srgbClr val="000000"/>
          </a:solidFill>
          <a:latin typeface="+mn-lt"/>
          <a:ea typeface="DejaVu Sans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DejaVu Sans" charset="0"/>
          <a:cs typeface="+mn-cs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kzdorovo.ru/privychki/glavnoe/kak-formiruetsya-nikotinovaya-zavisimost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1643063" y="2857500"/>
            <a:ext cx="7500937" cy="1893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1439863" y="1979613"/>
            <a:ext cx="7019925" cy="2879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7200" b="1" dirty="0">
                <a:solidFill>
                  <a:srgbClr val="000000"/>
                </a:solidFill>
              </a:rPr>
              <a:t>За дымовой завесой</a:t>
            </a:r>
          </a:p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87313" y="179388"/>
            <a:ext cx="9077325" cy="7967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Никотин и другие токсичные вещества табачного дыма сказываются </a:t>
            </a:r>
            <a:r>
              <a:rPr lang="ru-RU" sz="22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на мозге</a:t>
            </a:r>
            <a:r>
              <a:rPr lang="ru-R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ребенка. Чем младше курящие подростки, тем сильнее под действием никотина нарушается кровоснабжение мозга и, как следствие, его функции.</a:t>
            </a: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Специалисты выяснили, что у курящих школьников ухудшаются внимание, объем кратковременной памяти, способности к логике и координация движений. Курящие подростки чаще переутомляются, хуже переносят обычные нагрузки в школе. Кстати, наибольшее количество двоечников ученые обнаруживали именно среди юных курильщиков.</a:t>
            </a: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Раннее увлечение табаком может привести к тому, что человеку будет очень трудно отказаться от своей вредной привычки, став взрослым. «</a:t>
            </a:r>
            <a:r>
              <a:rPr lang="ru-RU" sz="2200">
                <a:solidFill>
                  <a:schemeClr val="tx2"/>
                </a:solidFill>
                <a:latin typeface="Times New Roman" pitchFamily="16" charset="0"/>
                <a:cs typeface="Times New Roman" pitchFamily="16" charset="0"/>
                <a:hlinkClick r:id="rId3"/>
              </a:rPr>
              <a:t>Никотиновая зависимость</a:t>
            </a:r>
            <a:r>
              <a:rPr lang="ru-RU" sz="2200">
                <a:solidFill>
                  <a:schemeClr val="tx2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у ребенка формируется очень быстро. Ведь нервная система в таком возрасте еще </a:t>
            </a:r>
            <a:r>
              <a:rPr lang="ru-RU" sz="22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очень незрелая</a:t>
            </a:r>
            <a:r>
              <a:rPr lang="ru-RU" sz="22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, ― напоминает Сахарова, ― и воздействие на нее любого психоактивного вещества, к которым относится и табак, будет вызывать более сильный эффект, чем у взрослого организма».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69875"/>
            <a:ext cx="7467600" cy="1146175"/>
          </a:xfrm>
        </p:spPr>
        <p:txBody>
          <a:bodyPr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400" smtClean="0"/>
              <a:t> </a:t>
            </a:r>
            <a:r>
              <a:rPr lang="en-US" sz="4400" b="1" smtClean="0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Мифы о курении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1604963"/>
            <a:ext cx="7467600" cy="4862512"/>
          </a:xfrm>
        </p:spPr>
        <p:txBody>
          <a:bodyPr lIns="0" tIns="0" rIns="0" bIns="0" anchor="ctr"/>
          <a:lstStyle/>
          <a:p>
            <a:pPr marL="0" indent="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smtClean="0">
                <a:latin typeface="Times New Roman" pitchFamily="16" charset="0"/>
                <a:cs typeface="Times New Roman" pitchFamily="16" charset="0"/>
              </a:rPr>
              <a:t>Миф :</a:t>
            </a:r>
            <a:r>
              <a:rPr lang="ru-RU" sz="2000" smtClean="0">
                <a:latin typeface="Times New Roman" pitchFamily="16" charset="0"/>
                <a:cs typeface="Times New Roman" pitchFamily="16" charset="0"/>
              </a:rPr>
              <a:t> Курево успокаивает нервы и спасает от стрессов.</a:t>
            </a:r>
          </a:p>
          <a:p>
            <a:pPr marL="0" indent="0"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smtClean="0">
                <a:latin typeface="Times New Roman" pitchFamily="16" charset="0"/>
                <a:cs typeface="Times New Roman" pitchFamily="16" charset="0"/>
              </a:rPr>
              <a:t>На самом деле компоненты табака (смолы, никотин, дым и т.д.) не расслабляют, а просто «тормозят» важнейшие участки центральной нервной системы. Зато, привыкнув к сигарете, человек без неё уже расслабиться не может. Получается замкнутый круг: и возникновение и прекращение стресса зависят от курения.</a:t>
            </a:r>
          </a:p>
          <a:p>
            <a:pPr marL="0" indent="0"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000" smtClean="0">
              <a:latin typeface="Times New Roman" pitchFamily="16" charset="0"/>
              <a:cs typeface="Times New Roman" pitchFamily="16" charset="0"/>
            </a:endParaRPr>
          </a:p>
          <a:p>
            <a:pPr marL="0" indent="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smtClean="0">
                <a:latin typeface="Times New Roman" pitchFamily="16" charset="0"/>
                <a:cs typeface="Times New Roman" pitchFamily="16" charset="0"/>
              </a:rPr>
              <a:t>Миф :</a:t>
            </a:r>
            <a:r>
              <a:rPr lang="ru-RU" sz="2000" smtClean="0">
                <a:latin typeface="Times New Roman" pitchFamily="16" charset="0"/>
                <a:cs typeface="Times New Roman" pitchFamily="16" charset="0"/>
              </a:rPr>
              <a:t> Курящие люди дольше сохраняют стройную фигуру.</a:t>
            </a:r>
          </a:p>
          <a:p>
            <a:pPr marL="0" indent="0"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smtClean="0">
                <a:latin typeface="Times New Roman" pitchFamily="16" charset="0"/>
                <a:cs typeface="Times New Roman" pitchFamily="16" charset="0"/>
              </a:rPr>
              <a:t>Во-первых, кругом полно дымящих толстяков. Во–вторых, притупляя сигаретой чувство голода, вы провоцируете развитие гастрита и язвенной болезни желудка. В-третьих, худеть с помощью курения – это всё равно, что привить себе инфекционную болезнь и «таять на глазах от неё».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214313"/>
            <a:ext cx="7467600" cy="1146175"/>
          </a:xfrm>
        </p:spPr>
        <p:txBody>
          <a:bodyPr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400" b="1" smtClean="0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Мифы о курении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1644650"/>
            <a:ext cx="7467600" cy="4783138"/>
          </a:xfrm>
        </p:spPr>
        <p:txBody>
          <a:bodyPr lIns="0" tIns="0" rIns="0" bIns="0" anchor="ctr"/>
          <a:lstStyle/>
          <a:p>
            <a:pPr marL="0" indent="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smtClean="0">
                <a:latin typeface="Times New Roman" pitchFamily="16" charset="0"/>
                <a:cs typeface="Times New Roman" pitchFamily="16" charset="0"/>
              </a:rPr>
              <a:t>Миф :</a:t>
            </a:r>
            <a:r>
              <a:rPr lang="ru-RU" smtClean="0">
                <a:latin typeface="Times New Roman" pitchFamily="16" charset="0"/>
                <a:cs typeface="Times New Roman" pitchFamily="16" charset="0"/>
              </a:rPr>
              <a:t> Сигареты с пометкой «лёгкие» не так вредны, как обычные.</a:t>
            </a:r>
          </a:p>
          <a:p>
            <a:pPr marL="0" indent="0"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mtClean="0">
                <a:latin typeface="Times New Roman" pitchFamily="16" charset="0"/>
                <a:cs typeface="Times New Roman" pitchFamily="16" charset="0"/>
              </a:rPr>
              <a:t>Увы, это не так. Постоянно используя легкие сигареты, курильщики затягиваются чаще и глубже, что, впоследствии, может привести к заболеванию раком не самих легких, а, так называемой, легочной периферии – альвеол и малых бронхов.</a:t>
            </a:r>
          </a:p>
          <a:p>
            <a:pPr marL="0" indent="0"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i="1" smtClean="0">
              <a:latin typeface="Times New Roman" pitchFamily="16" charset="0"/>
              <a:cs typeface="Times New Roman" pitchFamily="16" charset="0"/>
            </a:endParaRPr>
          </a:p>
          <a:p>
            <a:pPr marL="0" indent="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smtClean="0">
                <a:latin typeface="Times New Roman" pitchFamily="16" charset="0"/>
                <a:cs typeface="Times New Roman" pitchFamily="16" charset="0"/>
              </a:rPr>
              <a:t>Миф. </a:t>
            </a:r>
            <a:r>
              <a:rPr lang="ru-RU" smtClean="0">
                <a:latin typeface="Times New Roman" pitchFamily="16" charset="0"/>
                <a:cs typeface="Times New Roman" pitchFamily="16" charset="0"/>
              </a:rPr>
              <a:t>Курящая девушка выглядит привлекательно. </a:t>
            </a:r>
          </a:p>
          <a:p>
            <a:pPr marL="0" indent="0"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mtClean="0">
                <a:latin typeface="Times New Roman" pitchFamily="16" charset="0"/>
                <a:cs typeface="Times New Roman" pitchFamily="16" charset="0"/>
              </a:rPr>
              <a:t>На самом деле 80% мужчин предпочитают, чтобы женщины не курили.</a:t>
            </a:r>
          </a:p>
          <a:p>
            <a:pPr marL="0" indent="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000" smtClean="0">
              <a:latin typeface="Liberation Serif;Times New Roma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69875"/>
            <a:ext cx="7467600" cy="1146175"/>
          </a:xfrm>
        </p:spPr>
        <p:txBody>
          <a:bodyPr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400" b="1" smtClean="0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Мифы о курении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1622425"/>
            <a:ext cx="7467600" cy="4827588"/>
          </a:xfrm>
        </p:spPr>
        <p:txBody>
          <a:bodyPr lIns="0" tIns="0" rIns="0" bIns="0" anchor="ctr"/>
          <a:lstStyle/>
          <a:p>
            <a:pPr marL="0" indent="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smtClean="0">
                <a:latin typeface="Times New Roman" pitchFamily="16" charset="0"/>
                <a:cs typeface="Times New Roman" pitchFamily="16" charset="0"/>
              </a:rPr>
              <a:t>Миф</a:t>
            </a:r>
            <a:r>
              <a:rPr lang="ru-RU" smtClean="0">
                <a:latin typeface="Times New Roman" pitchFamily="16" charset="0"/>
                <a:cs typeface="Times New Roman" pitchFamily="16" charset="0"/>
              </a:rPr>
              <a:t>. Курят все. </a:t>
            </a:r>
          </a:p>
          <a:p>
            <a:pPr marL="0" indent="0"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mtClean="0">
                <a:latin typeface="Times New Roman" pitchFamily="16" charset="0"/>
                <a:cs typeface="Times New Roman" pitchFamily="16" charset="0"/>
              </a:rPr>
              <a:t>Нет не все. У нас в стране курят 60% мужчин и 10% женщин. Это, конечно, много. В развитых странах курящих гораздо меньше, и даже не все подростки пробуют курить. Среди девочек 13-14 лет – только 25% , и то к 17 годам их число сокращается до 18%. А вот число курящих мальчиков, к сожалению, увеличивается.</a:t>
            </a:r>
          </a:p>
          <a:p>
            <a:pPr marL="0" indent="0"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Times New Roman" pitchFamily="16" charset="0"/>
              <a:cs typeface="Times New Roman" pitchFamily="16" charset="0"/>
            </a:endParaRPr>
          </a:p>
          <a:p>
            <a:pPr marL="0" indent="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smtClean="0">
                <a:latin typeface="Times New Roman" pitchFamily="16" charset="0"/>
                <a:cs typeface="Times New Roman" pitchFamily="16" charset="0"/>
              </a:rPr>
              <a:t>Миф</a:t>
            </a:r>
            <a:r>
              <a:rPr lang="ru-RU" smtClean="0">
                <a:latin typeface="Times New Roman" pitchFamily="16" charset="0"/>
                <a:cs typeface="Times New Roman" pitchFamily="16" charset="0"/>
              </a:rPr>
              <a:t>. Курить понемногу не вредно. </a:t>
            </a:r>
          </a:p>
          <a:p>
            <a:pPr marL="0" indent="0"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mtClean="0">
                <a:latin typeface="Times New Roman" pitchFamily="16" charset="0"/>
                <a:cs typeface="Times New Roman" pitchFamily="16" charset="0"/>
              </a:rPr>
              <a:t>Это не так. 2 сигареты, которые женщина выкуривает каждый день, или 3 сигареты для мужчины сокращают их жизнь на год.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69875"/>
            <a:ext cx="7467600" cy="1146175"/>
          </a:xfrm>
        </p:spPr>
        <p:txBody>
          <a:bodyPr/>
          <a:lstStyle/>
          <a:p>
            <a:pPr algn="ctr"/>
            <a:r>
              <a:rPr lang="en-US" sz="4400" b="1" smtClean="0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Мифы о курении</a:t>
            </a:r>
            <a:endParaRPr lang="ru-RU" sz="4400" smtClean="0"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1644650"/>
            <a:ext cx="7467600" cy="4783138"/>
          </a:xfrm>
        </p:spPr>
        <p:txBody>
          <a:bodyPr lIns="0" tIns="0" rIns="0" bIns="0" anchor="ctr"/>
          <a:lstStyle/>
          <a:p>
            <a:pPr marL="0" indent="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smtClean="0">
                <a:latin typeface="Times New Roman" pitchFamily="16" charset="0"/>
                <a:cs typeface="Times New Roman" pitchFamily="16" charset="0"/>
              </a:rPr>
              <a:t>Миф :</a:t>
            </a:r>
            <a:r>
              <a:rPr lang="ru-RU" sz="2000" smtClean="0">
                <a:latin typeface="Times New Roman" pitchFamily="16" charset="0"/>
                <a:cs typeface="Times New Roman" pitchFamily="16" charset="0"/>
              </a:rPr>
              <a:t> Столько людей в мире курят, и ничего – живут.</a:t>
            </a:r>
          </a:p>
          <a:p>
            <a:pPr marL="0" indent="0"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smtClean="0">
                <a:latin typeface="Times New Roman" pitchFamily="16" charset="0"/>
                <a:cs typeface="Times New Roman" pitchFamily="16" charset="0"/>
              </a:rPr>
              <a:t>ЖИВУТ, но как? Молодые до болячек, связанных с курением, просто еще не дожили, а пожилые скорее лечатся, чем живут полноценной жизнью. Сегодня доказана прямая зависимость между курением и раком легких. Табачный дым разрушает ген р53, подавляющий развитие рака. К тому же курильщики чаще страдают от язвы желудка и сердечно-сосудистых заболеваний. Курение также нередко приводит к хроническому бронхиту.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69875"/>
            <a:ext cx="7467600" cy="1146175"/>
          </a:xfrm>
        </p:spPr>
        <p:txBody>
          <a:bodyPr/>
          <a:lstStyle/>
          <a:p>
            <a:pPr algn="ctr"/>
            <a:r>
              <a:rPr lang="en-US" sz="4400" b="1" dirty="0" err="1" smtClean="0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Мифы</a:t>
            </a:r>
            <a:r>
              <a:rPr lang="en-US" sz="4400" b="1" dirty="0" smtClean="0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 о </a:t>
            </a:r>
            <a:r>
              <a:rPr lang="en-US" sz="4400" b="1" dirty="0" err="1" smtClean="0">
                <a:solidFill>
                  <a:srgbClr val="800080"/>
                </a:solidFill>
                <a:latin typeface="Times New Roman" pitchFamily="16" charset="0"/>
                <a:cs typeface="Times New Roman" pitchFamily="16" charset="0"/>
              </a:rPr>
              <a:t>курении</a:t>
            </a:r>
            <a:endParaRPr lang="ru-RU" sz="4400" dirty="0" smtClean="0"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0063" y="1643063"/>
            <a:ext cx="7467600" cy="4783137"/>
          </a:xfrm>
        </p:spPr>
        <p:txBody>
          <a:bodyPr lIns="0" tIns="0" rIns="0" bIns="0" anchor="ctr"/>
          <a:lstStyle/>
          <a:p>
            <a:pPr marL="0" indent="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latin typeface="Times New Roman" pitchFamily="16" charset="0"/>
                <a:cs typeface="Times New Roman" pitchFamily="16" charset="0"/>
              </a:rPr>
              <a:t>Миф. </a:t>
            </a:r>
            <a:r>
              <a:rPr lang="ru-RU" dirty="0" smtClean="0">
                <a:latin typeface="Times New Roman" pitchFamily="16" charset="0"/>
                <a:cs typeface="Times New Roman" pitchFamily="16" charset="0"/>
              </a:rPr>
              <a:t>Курение успокаивает. </a:t>
            </a:r>
          </a:p>
          <a:p>
            <a:pPr marL="0" indent="0"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latin typeface="Times New Roman" pitchFamily="16" charset="0"/>
                <a:cs typeface="Times New Roman" pitchFamily="16" charset="0"/>
              </a:rPr>
              <a:t>Увы. Последние исследования показали, что это не так. Наоборот, курение повышает тревожность и ведет к депрессии.</a:t>
            </a:r>
          </a:p>
          <a:p>
            <a:pPr marL="0" indent="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err="1" smtClean="0">
                <a:latin typeface="Times New Roman" pitchFamily="16" charset="0"/>
                <a:cs typeface="Times New Roman" pitchFamily="16" charset="0"/>
              </a:rPr>
              <a:t>Миф</a:t>
            </a:r>
            <a:r>
              <a:rPr lang="ru-RU" i="1" dirty="0" err="1" smtClean="0">
                <a:latin typeface="Times New Roman" pitchFamily="16" charset="0"/>
                <a:cs typeface="Times New Roman" pitchFamily="16" charset="0"/>
              </a:rPr>
              <a:t>.</a:t>
            </a:r>
            <a:r>
              <a:rPr lang="ru-RU" dirty="0" err="1" smtClean="0">
                <a:latin typeface="Times New Roman" pitchFamily="16" charset="0"/>
                <a:cs typeface="Times New Roman" pitchFamily="16" charset="0"/>
              </a:rPr>
              <a:t>Курение</a:t>
            </a:r>
            <a:r>
              <a:rPr lang="ru-RU" dirty="0" smtClean="0">
                <a:latin typeface="Times New Roman" pitchFamily="16" charset="0"/>
                <a:cs typeface="Times New Roman" pitchFamily="16" charset="0"/>
              </a:rPr>
              <a:t> модно. </a:t>
            </a:r>
            <a:br>
              <a:rPr lang="ru-RU" dirty="0" smtClean="0">
                <a:latin typeface="Times New Roman" pitchFamily="16" charset="0"/>
                <a:cs typeface="Times New Roman" pitchFamily="16" charset="0"/>
              </a:rPr>
            </a:br>
            <a:r>
              <a:rPr lang="ru-RU" dirty="0" smtClean="0">
                <a:latin typeface="Times New Roman" pitchFamily="16" charset="0"/>
                <a:cs typeface="Times New Roman" pitchFamily="16" charset="0"/>
              </a:rPr>
              <a:t>Сейчас модно быть здоровым, спортивным, чтобы тебя хватило на все: на интересную работу, карьерный рост, путешествия, увлечения…и на долгую-долгую жизнь!!!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04775"/>
            <a:ext cx="7467600" cy="1312863"/>
          </a:xfrm>
        </p:spPr>
        <p:txBody>
          <a:bodyPr/>
          <a:lstStyle/>
          <a:p>
            <a:pPr marL="342900" indent="-34290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b="1" smtClean="0">
                <a:latin typeface="Liberation Serif;Times New Roma" pitchFamily="16" charset="0"/>
              </a:rPr>
              <a:t>Информация только для девочек…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1644650"/>
            <a:ext cx="7467600" cy="4783138"/>
          </a:xfrm>
        </p:spPr>
        <p:txBody>
          <a:bodyPr lIns="0" tIns="0" rIns="0" bIns="0" anchor="ctr"/>
          <a:lstStyle/>
          <a:p>
            <a:pPr marL="0" indent="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500" smtClean="0"/>
              <a:t>Взрослые женщины имели бы более здоровые зубы, если бы в молодости не курили. Согласно исследованиям, лишь 26% некурящих женщин после 50 лет нуждаются в протезировании зубов. А у курящих такую потребность испытывают 48%.</a:t>
            </a:r>
          </a:p>
          <a:p>
            <a:pPr marL="0" indent="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500" smtClean="0"/>
              <a:t>Ученые установили, что на внешности женщины курение сказывается отрицательнее, чем на внешности мужчины. У представительниц прекрасного пола кожа на лице быстрее стареет и теряет эластичность. В дыму каждой сигареты есть ацетон, мышьяк.. Каково выносить коже?</a:t>
            </a:r>
          </a:p>
          <a:p>
            <a:pPr marL="0" indent="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500" smtClean="0"/>
              <a:t>Сначала появляется серый цвет лица. Потом преждевременные морщины, кожа становится более тонкой, ранки на ней заживают хуже.</a:t>
            </a:r>
          </a:p>
          <a:p>
            <a:pPr marL="0" indent="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500" smtClean="0"/>
              <a:t>У курящих женщин чаще, чем у некурящих, рождаются дети с пороком сердца и дефектами носоглотки, паховой грыжей или косоглазием.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17463"/>
            <a:ext cx="7467600" cy="1435101"/>
          </a:xfrm>
        </p:spPr>
        <p:txBody>
          <a:bodyPr/>
          <a:lstStyle/>
          <a:p>
            <a:pPr marL="342900" indent="-342900"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b="1" smtClean="0">
                <a:latin typeface="Liberation Serif;Times New Roma" pitchFamily="16" charset="0"/>
              </a:rPr>
              <a:t>Информация только для мальчиков</a:t>
            </a:r>
            <a:r>
              <a:rPr lang="en-US" sz="4400" b="1" smtClean="0">
                <a:latin typeface="Liberation Serif;Times New Roma" pitchFamily="16" charset="0"/>
              </a:rPr>
              <a:t>…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1293813"/>
            <a:ext cx="7467600" cy="5486400"/>
          </a:xfrm>
        </p:spPr>
        <p:txBody>
          <a:bodyPr lIns="0" tIns="0" rIns="0" bIns="0" anchor="ctr"/>
          <a:lstStyle/>
          <a:p>
            <a:pPr marL="0" indent="0"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smtClean="0">
                <a:latin typeface="Times New Roman" pitchFamily="16" charset="0"/>
                <a:cs typeface="Times New Roman" pitchFamily="16" charset="0"/>
              </a:rPr>
              <a:t>Курение замедляет рост. Мальчик, который рано начал курить, рискует остаться низеньким. Курящий подросток вряд ли сможет стать сильным, быстро бегать и танцевать до упада. Оксид углерода в 200 раз лучше присоединяется к гемоглобину крови, чем кислород. И тогда кровь несет в клетки организма не кислород, а угарный газ. Но клеткам – то нужен кислород! Химические вещества, содержащиеся в табачном дыме, ведут к преждевременному облысению. Шансов стать импотентом у курильщика в 2 раза больше, чем у некурящего мужчины, потому что при курении сужаются кровеносные сосуды в половых органах. А еще курение повреждает сперму. Чем раньше молодой человек начнет курить, тем труднее ему будет впоследствии стать отцом.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entury Schoolbook"/>
        <a:ea typeface=""/>
        <a:cs typeface="DejaVu Sans"/>
      </a:majorFont>
      <a:minorFont>
        <a:latin typeface="Century Schoolbook"/>
        <a:ea typeface="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entury Schoolbook"/>
        <a:ea typeface=""/>
        <a:cs typeface="DejaVu Sans"/>
      </a:majorFont>
      <a:minorFont>
        <a:latin typeface="Century Schoolbook"/>
        <a:ea typeface="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entury Schoolbook"/>
        <a:ea typeface=""/>
        <a:cs typeface="DejaVu Sans"/>
      </a:majorFont>
      <a:minorFont>
        <a:latin typeface="Century Schoolbook"/>
        <a:ea typeface="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entury Schoolbook"/>
        <a:ea typeface=""/>
        <a:cs typeface="DejaVu Sans"/>
      </a:majorFont>
      <a:minorFont>
        <a:latin typeface="Century Schoolbook"/>
        <a:ea typeface="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entury Schoolbook"/>
        <a:ea typeface=""/>
        <a:cs typeface="DejaVu Sans"/>
      </a:majorFont>
      <a:minorFont>
        <a:latin typeface="Century Schoolbook"/>
        <a:ea typeface="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entury Schoolbook"/>
        <a:ea typeface=""/>
        <a:cs typeface="DejaVu Sans"/>
      </a:majorFont>
      <a:minorFont>
        <a:latin typeface="Century Schoolbook"/>
        <a:ea typeface="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entury Schoolbook"/>
        <a:ea typeface=""/>
        <a:cs typeface="DejaVu Sans"/>
      </a:majorFont>
      <a:minorFont>
        <a:latin typeface="Century Schoolbook"/>
        <a:ea typeface="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708</Words>
  <Application>Microsoft Office PowerPoint</Application>
  <PresentationFormat>Экран (4:3)</PresentationFormat>
  <Paragraphs>45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9</vt:i4>
      </vt:variant>
    </vt:vector>
  </HeadingPairs>
  <TitlesOfParts>
    <vt:vector size="22" baseType="lpstr">
      <vt:lpstr>Arial</vt:lpstr>
      <vt:lpstr>Century Schoolbook</vt:lpstr>
      <vt:lpstr>DejaVu Sans</vt:lpstr>
      <vt:lpstr>Liberation Serif;Times New Roma</vt:lpstr>
      <vt:lpstr>Times New Roman</vt:lpstr>
      <vt:lpstr>Wingdings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Презентация PowerPoint</vt:lpstr>
      <vt:lpstr>Презентация PowerPoint</vt:lpstr>
      <vt:lpstr> Мифы о курении</vt:lpstr>
      <vt:lpstr>Мифы о курении</vt:lpstr>
      <vt:lpstr>Мифы о курении</vt:lpstr>
      <vt:lpstr>Мифы о курении</vt:lpstr>
      <vt:lpstr>Мифы о курении</vt:lpstr>
      <vt:lpstr>Информация только для девочек…</vt:lpstr>
      <vt:lpstr>Информация только для мальчиков…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Индивидуальная образовательная программа</dc:title>
  <dc:creator>User</dc:creator>
  <cp:lastModifiedBy>Надежда</cp:lastModifiedBy>
  <cp:revision>71</cp:revision>
  <cp:lastPrinted>1601-01-01T00:00:00Z</cp:lastPrinted>
  <dcterms:created xsi:type="dcterms:W3CDTF">2012-08-18T16:23:36Z</dcterms:created>
  <dcterms:modified xsi:type="dcterms:W3CDTF">2024-11-24T06:32:51Z</dcterms:modified>
</cp:coreProperties>
</file>